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1" r:id="rId1"/>
  </p:sldMasterIdLst>
  <p:notesMasterIdLst>
    <p:notesMasterId r:id="rId21"/>
  </p:notesMasterIdLst>
  <p:sldIdLst>
    <p:sldId id="256" r:id="rId2"/>
    <p:sldId id="281" r:id="rId3"/>
    <p:sldId id="292" r:id="rId4"/>
    <p:sldId id="293" r:id="rId5"/>
    <p:sldId id="294" r:id="rId6"/>
    <p:sldId id="302" r:id="rId7"/>
    <p:sldId id="303" r:id="rId8"/>
    <p:sldId id="304" r:id="rId9"/>
    <p:sldId id="299" r:id="rId10"/>
    <p:sldId id="300" r:id="rId11"/>
    <p:sldId id="301" r:id="rId12"/>
    <p:sldId id="296" r:id="rId13"/>
    <p:sldId id="295" r:id="rId14"/>
    <p:sldId id="306" r:id="rId15"/>
    <p:sldId id="309" r:id="rId16"/>
    <p:sldId id="310" r:id="rId17"/>
    <p:sldId id="311" r:id="rId18"/>
    <p:sldId id="308" r:id="rId19"/>
    <p:sldId id="297" r:id="rId20"/>
  </p:sldIdLst>
  <p:sldSz cx="9144000" cy="5143500" type="screen16x9"/>
  <p:notesSz cx="6858000" cy="9144000"/>
  <p:embeddedFontLst>
    <p:embeddedFont>
      <p:font typeface="Titillium Web ExtraLight" panose="020B0604020202020204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Titillium Web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809EF7CB-6187-4DE7-8E56-F6E73029B664}">
          <p14:sldIdLst>
            <p14:sldId id="256"/>
            <p14:sldId id="281"/>
          </p14:sldIdLst>
        </p14:section>
        <p14:section name="Untitled Section" id="{07E50005-E28C-49F0-85DF-B78EFF710ECC}">
          <p14:sldIdLst>
            <p14:sldId id="292"/>
            <p14:sldId id="293"/>
            <p14:sldId id="294"/>
            <p14:sldId id="302"/>
            <p14:sldId id="303"/>
            <p14:sldId id="304"/>
            <p14:sldId id="299"/>
            <p14:sldId id="300"/>
            <p14:sldId id="301"/>
            <p14:sldId id="296"/>
            <p14:sldId id="295"/>
            <p14:sldId id="306"/>
            <p14:sldId id="309"/>
            <p14:sldId id="310"/>
            <p14:sldId id="311"/>
            <p14:sldId id="308"/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8585"/>
    <a:srgbClr val="732A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EB44B9-4524-4C0D-8AF8-5427DF5A4584}">
  <a:tblStyle styleId="{65EB44B9-4524-4C0D-8AF8-5427DF5A45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96F2201-81D1-4D0E-8F2B-302A704BEF2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7"/>
  </p:normalViewPr>
  <p:slideViewPr>
    <p:cSldViewPr snapToGrid="0" snapToObjects="1">
      <p:cViewPr varScale="1">
        <p:scale>
          <a:sx n="150" d="100"/>
          <a:sy n="150" d="100"/>
        </p:scale>
        <p:origin x="4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Price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12</c:v>
                </c:pt>
                <c:pt idx="2">
                  <c:v>8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03B-48A1-AD0A-BFCAA508F8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"/>
        <c:overlap val="100"/>
        <c:axId val="368779824"/>
        <c:axId val="368779496"/>
      </c:barChart>
      <c:catAx>
        <c:axId val="368779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8779496"/>
        <c:crosses val="autoZero"/>
        <c:auto val="1"/>
        <c:lblAlgn val="ctr"/>
        <c:lblOffset val="100"/>
        <c:noMultiLvlLbl val="0"/>
      </c:catAx>
      <c:valAx>
        <c:axId val="368779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6877982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gif>
</file>

<file path=ppt/media/image14.jpg>
</file>

<file path=ppt/media/image15.gif>
</file>

<file path=ppt/media/image16.jp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e10566ab40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e10566ab40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3" name="Google Shape;13;p2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  <a:solidFill>
            <a:schemeClr val="accent2">
              <a:lumMod val="50000"/>
              <a:lumOff val="50000"/>
            </a:schemeClr>
          </a:solidFill>
        </p:grpSpPr>
        <p:sp>
          <p:nvSpPr>
            <p:cNvPr id="47" name="Google Shape;47;p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2"/>
          <p:cNvSpPr/>
          <p:nvPr/>
        </p:nvSpPr>
        <p:spPr>
          <a:xfrm>
            <a:off x="0" y="2229988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solidFill>
              <a:schemeClr val="tx2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2">
            <a:lumMod val="25000"/>
            <a:lumOff val="75000"/>
          </a:schemeClr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7" name="Google Shape;117;p3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18" name="Google Shape;118;p3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3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  <a:solidFill>
            <a:schemeClr val="accent2">
              <a:lumMod val="50000"/>
              <a:lumOff val="50000"/>
            </a:schemeClr>
          </a:solidFill>
        </p:grpSpPr>
        <p:sp>
          <p:nvSpPr>
            <p:cNvPr id="152" name="Google Shape;152;p3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4F861-8F4C-4118-A7D6-32986EDB2412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9DE04-D030-4C03-B670-CE537CF5C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20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2">
            <a:lumMod val="25000"/>
            <a:lumOff val="75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l" t="t" r="r" b="b"/>
            <a:pathLst>
              <a:path w="285750" h="160734" extrusionOk="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2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5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microsoft.com/office/2007/relationships/hdphoto" Target="../media/hdphoto6.wdp"/><Relationship Id="rId4" Type="http://schemas.openxmlformats.org/officeDocument/2006/relationships/image" Target="../media/image8.png"/><Relationship Id="rId9" Type="http://schemas.microsoft.com/office/2007/relationships/hdphoto" Target="../media/hdphoto7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8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5"/>
          <p:cNvSpPr txBox="1">
            <a:spLocks noGrp="1"/>
          </p:cNvSpPr>
          <p:nvPr>
            <p:ph type="ctrTitle"/>
          </p:nvPr>
        </p:nvSpPr>
        <p:spPr>
          <a:xfrm>
            <a:off x="661691" y="364445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EVALUATION OF THE IMPACT OF ALCOHOL CONTROL POLICIES ON MORBIDITY AND MORTALITY IN LITHUANIA AND OTHER BALTIC STATES</a:t>
            </a:r>
            <a:endParaRPr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15459B-DA72-3144-85EC-3857F566D3E8}"/>
              </a:ext>
            </a:extLst>
          </p:cNvPr>
          <p:cNvSpPr txBox="1"/>
          <p:nvPr/>
        </p:nvSpPr>
        <p:spPr>
          <a:xfrm>
            <a:off x="661690" y="3602736"/>
            <a:ext cx="5318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Baltic Alcohol Control Policy Impact Study Collaborators</a:t>
            </a:r>
          </a:p>
        </p:txBody>
      </p:sp>
      <p:pic>
        <p:nvPicPr>
          <p:cNvPr id="1026" name="Picture 2" descr="The Centre for Addiction and Mental Health | CAMH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85" b="89968" l="6917" r="90000">
                        <a14:foregroundMark x1="18000" y1="31847" x2="18000" y2="31847"/>
                        <a14:foregroundMark x1="35417" y1="31847" x2="35417" y2="31847"/>
                        <a14:foregroundMark x1="75833" y1="28822" x2="75833" y2="28822"/>
                        <a14:foregroundMark x1="16333" y1="74045" x2="16333" y2="74045"/>
                        <a14:foregroundMark x1="20250" y1="73408" x2="20250" y2="73408"/>
                        <a14:foregroundMark x1="23833" y1="76115" x2="23833" y2="76115"/>
                        <a14:foregroundMark x1="27750" y1="72771" x2="27750" y2="72771"/>
                        <a14:foregroundMark x1="34583" y1="71815" x2="34583" y2="71815"/>
                        <a14:foregroundMark x1="38333" y1="73726" x2="38333" y2="73726"/>
                        <a14:foregroundMark x1="43083" y1="73726" x2="43083" y2="73726"/>
                        <a14:foregroundMark x1="48667" y1="73726" x2="48667" y2="73726"/>
                        <a14:foregroundMark x1="50917" y1="73726" x2="50917" y2="73726"/>
                        <a14:foregroundMark x1="52417" y1="73089" x2="52417" y2="73089"/>
                        <a14:foregroundMark x1="55000" y1="73408" x2="55000" y2="73408"/>
                        <a14:foregroundMark x1="62667" y1="73408" x2="62667" y2="73408"/>
                        <a14:foregroundMark x1="61083" y1="73408" x2="61083" y2="73408"/>
                        <a14:foregroundMark x1="61083" y1="70223" x2="61083" y2="70223"/>
                        <a14:foregroundMark x1="70833" y1="73726" x2="70833" y2="73726"/>
                        <a14:foregroundMark x1="73917" y1="74045" x2="73917" y2="74045"/>
                        <a14:foregroundMark x1="77667" y1="73726" x2="77667" y2="73726"/>
                        <a14:foregroundMark x1="81167" y1="72134" x2="81167" y2="72134"/>
                        <a14:foregroundMark x1="82750" y1="72452" x2="82750" y2="72452"/>
                        <a14:foregroundMark x1="85833" y1="72452" x2="85833" y2="72452"/>
                        <a14:backgroundMark x1="20833" y1="74522" x2="20833" y2="74522"/>
                        <a14:backgroundMark x1="31000" y1="77866" x2="31000" y2="77866"/>
                        <a14:backgroundMark x1="43917" y1="74841" x2="43917" y2="74841"/>
                        <a14:backgroundMark x1="47667" y1="77707" x2="47667" y2="77707"/>
                        <a14:backgroundMark x1="74500" y1="74841" x2="74500" y2="74841"/>
                        <a14:backgroundMark x1="78750" y1="77866" x2="78750" y2="778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901342"/>
            <a:ext cx="2373549" cy="124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Models indicate a significant effect of time on alcohol consumption (quadratic trend)</a:t>
            </a:r>
          </a:p>
          <a:p>
            <a:pPr lvl="1"/>
            <a:r>
              <a:rPr lang="en-US" dirty="0" smtClean="0"/>
              <a:t>Consumption reached a peak in between 2006 and 2012 and has steadily been declining</a:t>
            </a:r>
          </a:p>
          <a:p>
            <a:r>
              <a:rPr lang="en-US" dirty="0" smtClean="0"/>
              <a:t>Both policies had an effect on per capita alcohol consumption (all alcohol types)</a:t>
            </a:r>
          </a:p>
          <a:p>
            <a:pPr lvl="1"/>
            <a:r>
              <a:rPr lang="en-US" dirty="0" smtClean="0"/>
              <a:t>Policy in 2017 had significant effects on spirits and wine and fermented beverages, Policy in 2008 had only a marginal effects</a:t>
            </a:r>
          </a:p>
          <a:p>
            <a:pPr lvl="1"/>
            <a:r>
              <a:rPr lang="en-US" dirty="0" smtClean="0"/>
              <a:t>No policy effects on beer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86575" y="-11875"/>
            <a:ext cx="557400" cy="547800"/>
          </a:xfrm>
        </p:spPr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95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Results: Total per capita consumption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1592651" y="1429651"/>
          <a:ext cx="5828223" cy="32997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57056">
                  <a:extLst>
                    <a:ext uri="{9D8B030D-6E8A-4147-A177-3AD203B41FA5}">
                      <a16:colId xmlns:a16="http://schemas.microsoft.com/office/drawing/2014/main" val="1387992149"/>
                    </a:ext>
                  </a:extLst>
                </a:gridCol>
                <a:gridCol w="840609">
                  <a:extLst>
                    <a:ext uri="{9D8B030D-6E8A-4147-A177-3AD203B41FA5}">
                      <a16:colId xmlns:a16="http://schemas.microsoft.com/office/drawing/2014/main" val="2218036528"/>
                    </a:ext>
                  </a:extLst>
                </a:gridCol>
                <a:gridCol w="809475">
                  <a:extLst>
                    <a:ext uri="{9D8B030D-6E8A-4147-A177-3AD203B41FA5}">
                      <a16:colId xmlns:a16="http://schemas.microsoft.com/office/drawing/2014/main" val="2100086425"/>
                    </a:ext>
                  </a:extLst>
                </a:gridCol>
                <a:gridCol w="902254">
                  <a:extLst>
                    <a:ext uri="{9D8B030D-6E8A-4147-A177-3AD203B41FA5}">
                      <a16:colId xmlns:a16="http://schemas.microsoft.com/office/drawing/2014/main" val="1782963065"/>
                    </a:ext>
                  </a:extLst>
                </a:gridCol>
                <a:gridCol w="1090301">
                  <a:extLst>
                    <a:ext uri="{9D8B030D-6E8A-4147-A177-3AD203B41FA5}">
                      <a16:colId xmlns:a16="http://schemas.microsoft.com/office/drawing/2014/main" val="872078910"/>
                    </a:ext>
                  </a:extLst>
                </a:gridCol>
                <a:gridCol w="728528">
                  <a:extLst>
                    <a:ext uri="{9D8B030D-6E8A-4147-A177-3AD203B41FA5}">
                      <a16:colId xmlns:a16="http://schemas.microsoft.com/office/drawing/2014/main" val="792211248"/>
                    </a:ext>
                  </a:extLst>
                </a:gridCol>
              </a:tblGrid>
              <a:tr h="37224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Effect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SE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t-value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p-value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Adjusted-R</a:t>
                      </a:r>
                      <a:r>
                        <a:rPr lang="en-CA" sz="900" baseline="30000">
                          <a:effectLst/>
                        </a:rPr>
                        <a:t>2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2386020528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Model 1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0.88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1328793117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Intercept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8.04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1.44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5.78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 dirty="0">
                          <a:solidFill>
                            <a:schemeClr val="tx1"/>
                          </a:solidFill>
                          <a:effectLst/>
                        </a:rPr>
                        <a:t>p =  .001</a:t>
                      </a:r>
                      <a:endParaRPr lang="en-US" sz="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2557298552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Linear Time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0.063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0.011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5.42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solidFill>
                            <a:srgbClr val="FF0000"/>
                          </a:solidFill>
                          <a:effectLst/>
                        </a:rPr>
                        <a:t>p =  .001</a:t>
                      </a:r>
                      <a:endParaRPr lang="en-US" sz="80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3653965232"/>
                  </a:ext>
                </a:extLst>
              </a:tr>
              <a:tr h="3722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Quadratic Time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-0.00030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0.000031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-9.88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 dirty="0">
                          <a:solidFill>
                            <a:srgbClr val="FF0000"/>
                          </a:solidFill>
                          <a:effectLst/>
                        </a:rPr>
                        <a:t>p =  .001</a:t>
                      </a:r>
                      <a:endParaRPr lang="en-US" sz="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4240438729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GDP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0.14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0.10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1.33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p = 0.20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3468086375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CPI (Inflation)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-0.054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0.030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-1.80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p = .093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2024690187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Model 2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0.95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1735107845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Intercept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5.30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1.15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4.60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p =  .001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120514639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Linear Time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0.016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0.014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1.14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p = 0.27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3597393566"/>
                  </a:ext>
                </a:extLst>
              </a:tr>
              <a:tr h="3722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Quadratic Time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-0.00017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0.000034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-5.08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solidFill>
                            <a:srgbClr val="FF0000"/>
                          </a:solidFill>
                          <a:effectLst/>
                        </a:rPr>
                        <a:t>p =  .001</a:t>
                      </a:r>
                      <a:endParaRPr lang="en-US" sz="80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281348544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GDP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0.39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0.091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4.22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solidFill>
                            <a:srgbClr val="FF0000"/>
                          </a:solidFill>
                          <a:effectLst/>
                        </a:rPr>
                        <a:t>p = 0.0012</a:t>
                      </a:r>
                      <a:endParaRPr lang="en-US" sz="80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1949615308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CPI (Inflation)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-0.10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0.023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-4.50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 dirty="0">
                          <a:solidFill>
                            <a:srgbClr val="FF0000"/>
                          </a:solidFill>
                          <a:effectLst/>
                        </a:rPr>
                        <a:t>p = .001</a:t>
                      </a:r>
                      <a:endParaRPr lang="en-US" sz="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1492504284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Policy 2008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1.06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0.40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2.60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solidFill>
                            <a:srgbClr val="FF0000"/>
                          </a:solidFill>
                          <a:effectLst/>
                        </a:rPr>
                        <a:t>p = 0.023</a:t>
                      </a:r>
                      <a:endParaRPr lang="en-US" sz="80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 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2130807195"/>
                  </a:ext>
                </a:extLst>
              </a:tr>
              <a:tr h="18192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Policy 2017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-1.64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0.36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>
                          <a:effectLst/>
                        </a:rPr>
                        <a:t>-4.54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 dirty="0">
                          <a:solidFill>
                            <a:srgbClr val="FF0000"/>
                          </a:solidFill>
                          <a:effectLst/>
                        </a:rPr>
                        <a:t>p = .001</a:t>
                      </a:r>
                      <a:endParaRPr lang="en-US" sz="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900" dirty="0">
                          <a:effectLst/>
                        </a:rPr>
                        <a:t> 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2150501885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02513" y="4729434"/>
            <a:ext cx="760849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/>
              <a:t>Note: Model 1 (no policy effects) and Model 2 (Policy 2008 and Policy 2017) for total recorded alcohol consumption </a:t>
            </a:r>
            <a:r>
              <a:rPr lang="en-CA" sz="1050" i="1" dirty="0"/>
              <a:t>per capita </a:t>
            </a:r>
            <a:r>
              <a:rPr lang="en-CA" sz="1050" dirty="0"/>
              <a:t>(individuals 15+ years of age), GDP = gross domestic product, CPI = consumer price index</a:t>
            </a:r>
            <a:endParaRPr lang="en-US" sz="105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86575" y="-11875"/>
            <a:ext cx="557400" cy="547800"/>
          </a:xfrm>
        </p:spPr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049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9DE04-D030-4C03-B670-CE537CF5CCE9}" type="slidenum">
              <a:rPr lang="en-US" smtClean="0"/>
              <a:t>12</a:t>
            </a:fld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712" y="1152525"/>
            <a:ext cx="3098800" cy="3098800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712" y="1152525"/>
            <a:ext cx="3107503" cy="310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2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9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9DE04-D030-4C03-B670-CE537CF5CCE9}" type="slidenum">
              <a:rPr lang="en-US" smtClean="0"/>
              <a:t>13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275" y="1258650"/>
            <a:ext cx="3098800" cy="309880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275" y="1258650"/>
            <a:ext cx="30988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74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9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Beverage specific consumption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6602944"/>
              </p:ext>
            </p:extLst>
          </p:nvPr>
        </p:nvGraphicFramePr>
        <p:xfrm>
          <a:off x="1126445" y="1155070"/>
          <a:ext cx="6912460" cy="38689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52786">
                  <a:extLst>
                    <a:ext uri="{9D8B030D-6E8A-4147-A177-3AD203B41FA5}">
                      <a16:colId xmlns:a16="http://schemas.microsoft.com/office/drawing/2014/main" val="729518020"/>
                    </a:ext>
                  </a:extLst>
                </a:gridCol>
                <a:gridCol w="946770">
                  <a:extLst>
                    <a:ext uri="{9D8B030D-6E8A-4147-A177-3AD203B41FA5}">
                      <a16:colId xmlns:a16="http://schemas.microsoft.com/office/drawing/2014/main" val="3505529258"/>
                    </a:ext>
                  </a:extLst>
                </a:gridCol>
                <a:gridCol w="1119583">
                  <a:extLst>
                    <a:ext uri="{9D8B030D-6E8A-4147-A177-3AD203B41FA5}">
                      <a16:colId xmlns:a16="http://schemas.microsoft.com/office/drawing/2014/main" val="1621861418"/>
                    </a:ext>
                  </a:extLst>
                </a:gridCol>
                <a:gridCol w="1072319">
                  <a:extLst>
                    <a:ext uri="{9D8B030D-6E8A-4147-A177-3AD203B41FA5}">
                      <a16:colId xmlns:a16="http://schemas.microsoft.com/office/drawing/2014/main" val="4274355353"/>
                    </a:ext>
                  </a:extLst>
                </a:gridCol>
                <a:gridCol w="1070840">
                  <a:extLst>
                    <a:ext uri="{9D8B030D-6E8A-4147-A177-3AD203B41FA5}">
                      <a16:colId xmlns:a16="http://schemas.microsoft.com/office/drawing/2014/main" val="1092959659"/>
                    </a:ext>
                  </a:extLst>
                </a:gridCol>
                <a:gridCol w="1050162">
                  <a:extLst>
                    <a:ext uri="{9D8B030D-6E8A-4147-A177-3AD203B41FA5}">
                      <a16:colId xmlns:a16="http://schemas.microsoft.com/office/drawing/2014/main" val="752573090"/>
                    </a:ext>
                  </a:extLst>
                </a:gridCol>
              </a:tblGrid>
              <a:tr h="12694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Effect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SE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t-value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p-value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Adjusted-R</a:t>
                      </a:r>
                      <a:r>
                        <a:rPr lang="en-CA" sz="700" baseline="30000">
                          <a:effectLst/>
                        </a:rPr>
                        <a:t>2</a:t>
                      </a:r>
                      <a:r>
                        <a:rPr lang="en-CA" sz="700">
                          <a:effectLst/>
                        </a:rPr>
                        <a:t>  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1197038240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Spirit consumption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 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>
                    <a:solidFill>
                      <a:srgbClr val="8585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>
                    <a:solidFill>
                      <a:srgbClr val="8585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>
                    <a:solidFill>
                      <a:srgbClr val="8585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 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>
                    <a:solidFill>
                      <a:srgbClr val="8585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0.91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2887904143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Intercept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-1.17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.89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-1.32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p = .21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2046170880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Linear Time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-0.013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0.010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-1.20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p = 0.25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131823088"/>
                  </a:ext>
                </a:extLst>
              </a:tr>
              <a:tr h="242840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Quadratic Time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-0.00026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0.000026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-0.98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.34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4293099041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GDP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0.36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0.070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5.09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.001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 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2528858184"/>
                  </a:ext>
                </a:extLst>
              </a:tr>
              <a:tr h="242840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CPI (Inflation)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-0.040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0.018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-2.30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=.040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2599160036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Policy 2008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.56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0.31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1.80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0.097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3320180032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Policy 2017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-0.77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0.28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-2.80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solidFill>
                            <a:srgbClr val="FF0000"/>
                          </a:solidFill>
                          <a:effectLst/>
                        </a:rPr>
                        <a:t>p = .016</a:t>
                      </a:r>
                      <a:endParaRPr lang="en-US" sz="6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3136958862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Beer consumption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>
                    <a:solidFill>
                      <a:srgbClr val="8585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 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>
                    <a:solidFill>
                      <a:srgbClr val="8585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 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>
                    <a:solidFill>
                      <a:srgbClr val="8585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>
                    <a:solidFill>
                      <a:srgbClr val="8585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 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>
                    <a:solidFill>
                      <a:srgbClr val="8585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0.86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3499085138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Intercept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3.87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0.68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5.70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p =  .001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 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371058693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Linear Time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0.022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0.0082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2.63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p = 0.022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 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633956706"/>
                  </a:ext>
                </a:extLst>
              </a:tr>
              <a:tr h="242840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Quadratic Time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-0.000088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0.000020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-4.35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 .001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 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1528962120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GDP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0.019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0.053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0.35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0.73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1621168774"/>
                  </a:ext>
                </a:extLst>
              </a:tr>
              <a:tr h="242840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CPI (Inflation)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-0.047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0.013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-3.50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.0043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421160698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Policy 2008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-0.039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0.23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-0.16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.87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604557081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Policy 2017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-0.34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0.21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-1.60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.13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416010474"/>
                  </a:ext>
                </a:extLst>
              </a:tr>
              <a:tr h="126942"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Wine and fermented beverage consumption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0.89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1867066067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Intercept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-0.091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0.82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-0.11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.91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4014524890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Linear Time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0.013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0.010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1.31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.21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1832386367"/>
                  </a:ext>
                </a:extLst>
              </a:tr>
              <a:tr h="242840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Quadratic Time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-0.000091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0.000024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-3.71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.0029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2571342493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GDP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0.11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0.065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1.75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.10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2059292368"/>
                  </a:ext>
                </a:extLst>
              </a:tr>
              <a:tr h="242840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CPI (Inflation)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-0.042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0.016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-2.55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.025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1673102010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Policy 2008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0.55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0.29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1.92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 = .079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 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2224239330"/>
                  </a:ext>
                </a:extLst>
              </a:tr>
              <a:tr h="12694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Policy 2017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-0.58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0.26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>
                          <a:effectLst/>
                        </a:rPr>
                        <a:t>-2.27</a:t>
                      </a:r>
                      <a:endParaRPr lang="en-U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 smtClean="0">
                          <a:solidFill>
                            <a:srgbClr val="FF0000"/>
                          </a:solidFill>
                          <a:effectLst/>
                        </a:rPr>
                        <a:t>p </a:t>
                      </a:r>
                      <a:r>
                        <a:rPr lang="en-CA" sz="700" dirty="0">
                          <a:solidFill>
                            <a:srgbClr val="FF0000"/>
                          </a:solidFill>
                          <a:effectLst/>
                        </a:rPr>
                        <a:t>=.042</a:t>
                      </a:r>
                      <a:endParaRPr lang="en-US" sz="6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700" dirty="0">
                          <a:effectLst/>
                        </a:rPr>
                        <a:t> </a:t>
                      </a:r>
                      <a:endParaRPr lang="en-U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890" marR="36890" marT="0" marB="0"/>
                </a:tc>
                <a:extLst>
                  <a:ext uri="{0D108BD9-81ED-4DB2-BD59-A6C34878D82A}">
                    <a16:rowId xmlns:a16="http://schemas.microsoft.com/office/drawing/2014/main" val="27120781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0758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Spirit consumption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8764" y="1369219"/>
            <a:ext cx="4786472" cy="326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7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Wine and fermented beverage consumption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4993" y="1375688"/>
            <a:ext cx="4814015" cy="326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46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Beer consumption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1670" y="1369219"/>
            <a:ext cx="4820660" cy="326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548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Lithuanian alcohol consumption has begun to decline in recent years </a:t>
            </a:r>
          </a:p>
          <a:p>
            <a:r>
              <a:rPr lang="en-US" dirty="0" smtClean="0"/>
              <a:t>Total recorded alcohol consumption responds to changes in taxation (specifically taxes that reduce affordability, </a:t>
            </a:r>
            <a:r>
              <a:rPr lang="en-US" dirty="0" err="1" smtClean="0"/>
              <a:t>Rehm</a:t>
            </a:r>
            <a:r>
              <a:rPr lang="en-US" dirty="0" smtClean="0"/>
              <a:t> et al., 2021)</a:t>
            </a:r>
          </a:p>
          <a:p>
            <a:r>
              <a:rPr lang="en-US" dirty="0" smtClean="0"/>
              <a:t>More affordable alcohol (i.e., beer) were not as responsive to pricing changes, more research on alcohol substitution is warranted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388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</a:t>
            </a:r>
            <a:r>
              <a:rPr lang="en-US" dirty="0" smtClean="0"/>
              <a:t>Slide:</a:t>
            </a:r>
            <a:br>
              <a:rPr lang="en-US" dirty="0" smtClean="0"/>
            </a:br>
            <a:r>
              <a:rPr lang="en-US" dirty="0"/>
              <a:t>E</a:t>
            </a:r>
            <a:r>
              <a:rPr lang="en-US" dirty="0" smtClean="0"/>
              <a:t>ffect </a:t>
            </a:r>
            <a:r>
              <a:rPr lang="en-US" dirty="0" smtClean="0"/>
              <a:t>of policies on residuals of Model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9220" y="1811926"/>
            <a:ext cx="5029902" cy="279121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9DE04-D030-4C03-B670-CE537CF5CCE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8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40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TAXATION AND ECONOMIC CHANGES PREDICT RECORDED ALCOHOL CONSUMPTION: </a:t>
            </a:r>
            <a:br>
              <a:rPr lang="en" sz="4000" dirty="0"/>
            </a:br>
            <a:r>
              <a:rPr lang="en" sz="4000" dirty="0"/>
              <a:t>A CASE STUDY IN LITHUANIA</a:t>
            </a:r>
            <a:endParaRPr sz="4000" dirty="0"/>
          </a:p>
        </p:txBody>
      </p:sp>
      <p:sp>
        <p:nvSpPr>
          <p:cNvPr id="1052" name="Google Shape;1052;p40"/>
          <p:cNvSpPr txBox="1">
            <a:spLocks noGrp="1"/>
          </p:cNvSpPr>
          <p:nvPr>
            <p:ph type="subTitle" idx="1"/>
          </p:nvPr>
        </p:nvSpPr>
        <p:spPr>
          <a:xfrm>
            <a:off x="448270" y="323976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Alexander Tran, PhD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53" name="Google Shape;1053;p40"/>
          <p:cNvSpPr/>
          <p:nvPr/>
        </p:nvSpPr>
        <p:spPr>
          <a:xfrm>
            <a:off x="6898675" y="2121449"/>
            <a:ext cx="1604875" cy="25197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CA" b="1" i="0" dirty="0">
                <a:ln>
                  <a:noFill/>
                </a:ln>
                <a:solidFill>
                  <a:srgbClr val="732A8F"/>
                </a:solidFill>
                <a:latin typeface="Titillium Web"/>
              </a:rPr>
              <a:t>2</a:t>
            </a:r>
            <a:endParaRPr b="1" i="0" dirty="0">
              <a:ln>
                <a:noFill/>
              </a:ln>
              <a:solidFill>
                <a:srgbClr val="732A8F"/>
              </a:solidFill>
              <a:latin typeface="Titillium Web"/>
            </a:endParaRPr>
          </a:p>
        </p:txBody>
      </p:sp>
      <p:pic>
        <p:nvPicPr>
          <p:cNvPr id="5" name="Picture 2" descr="The Centre for Addiction and Mental Health | CAMH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85" b="89968" l="6917" r="90000">
                        <a14:foregroundMark x1="18000" y1="31847" x2="18000" y2="31847"/>
                        <a14:foregroundMark x1="35417" y1="31847" x2="35417" y2="31847"/>
                        <a14:foregroundMark x1="75833" y1="28822" x2="75833" y2="28822"/>
                        <a14:foregroundMark x1="16333" y1="74045" x2="16333" y2="74045"/>
                        <a14:foregroundMark x1="20250" y1="73408" x2="20250" y2="73408"/>
                        <a14:foregroundMark x1="23833" y1="76115" x2="23833" y2="76115"/>
                        <a14:foregroundMark x1="27750" y1="72771" x2="27750" y2="72771"/>
                        <a14:foregroundMark x1="34583" y1="71815" x2="34583" y2="71815"/>
                        <a14:foregroundMark x1="38333" y1="73726" x2="38333" y2="73726"/>
                        <a14:foregroundMark x1="43083" y1="73726" x2="43083" y2="73726"/>
                        <a14:foregroundMark x1="48667" y1="73726" x2="48667" y2="73726"/>
                        <a14:foregroundMark x1="50917" y1="73726" x2="50917" y2="73726"/>
                        <a14:foregroundMark x1="52417" y1="73089" x2="52417" y2="73089"/>
                        <a14:foregroundMark x1="55000" y1="73408" x2="55000" y2="73408"/>
                        <a14:foregroundMark x1="62667" y1="73408" x2="62667" y2="73408"/>
                        <a14:foregroundMark x1="61083" y1="73408" x2="61083" y2="73408"/>
                        <a14:foregroundMark x1="61083" y1="70223" x2="61083" y2="70223"/>
                        <a14:foregroundMark x1="70833" y1="73726" x2="70833" y2="73726"/>
                        <a14:foregroundMark x1="73917" y1="74045" x2="73917" y2="74045"/>
                        <a14:foregroundMark x1="77667" y1="73726" x2="77667" y2="73726"/>
                        <a14:foregroundMark x1="81167" y1="72134" x2="81167" y2="72134"/>
                        <a14:foregroundMark x1="82750" y1="72452" x2="82750" y2="72452"/>
                        <a14:foregroundMark x1="85833" y1="72452" x2="85833" y2="72452"/>
                        <a14:backgroundMark x1="20833" y1="74522" x2="20833" y2="74522"/>
                        <a14:backgroundMark x1="31000" y1="77866" x2="31000" y2="77866"/>
                        <a14:backgroundMark x1="43917" y1="74841" x2="43917" y2="74841"/>
                        <a14:backgroundMark x1="47667" y1="77707" x2="47667" y2="77707"/>
                        <a14:backgroundMark x1="74500" y1="74841" x2="74500" y2="74841"/>
                        <a14:backgroundMark x1="78750" y1="77866" x2="78750" y2="778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900719"/>
            <a:ext cx="2373549" cy="124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Alcohol and public health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1369219"/>
            <a:ext cx="3557318" cy="3263504"/>
          </a:xfrm>
        </p:spPr>
        <p:txBody>
          <a:bodyPr>
            <a:normAutofit fontScale="85000" lnSpcReduction="10000"/>
          </a:bodyPr>
          <a:lstStyle/>
          <a:p>
            <a:r>
              <a:rPr lang="en-US" sz="1800" dirty="0"/>
              <a:t>Alcohol consumption is related to increased risk of cardiovascular disease, liver disease, and cancer </a:t>
            </a:r>
            <a:r>
              <a:rPr lang="en-US" sz="1500" dirty="0"/>
              <a:t>(</a:t>
            </a:r>
            <a:r>
              <a:rPr lang="en-US" sz="1500" dirty="0" err="1"/>
              <a:t>Rehm</a:t>
            </a:r>
            <a:r>
              <a:rPr lang="en-US" sz="1500" dirty="0"/>
              <a:t> et al., 2017)</a:t>
            </a:r>
          </a:p>
          <a:p>
            <a:r>
              <a:rPr lang="en-US" sz="1800" dirty="0"/>
              <a:t>Alcohol consumption poses a significant public health risk, consumption is among the highest in the European region. (</a:t>
            </a:r>
            <a:r>
              <a:rPr lang="en-US" sz="1500" dirty="0"/>
              <a:t>World Health Organization, 2018; </a:t>
            </a:r>
            <a:r>
              <a:rPr lang="en-US" sz="1500" dirty="0" err="1"/>
              <a:t>Vos</a:t>
            </a:r>
            <a:r>
              <a:rPr lang="en-US" sz="1500" dirty="0"/>
              <a:t> et al., 2020)</a:t>
            </a:r>
          </a:p>
          <a:p>
            <a:r>
              <a:rPr lang="en-US" sz="1800" dirty="0"/>
              <a:t>Consumption is projected to rise globally by 2030, while rates of abstention are dropping </a:t>
            </a:r>
            <a:r>
              <a:rPr lang="en-US" sz="1500" dirty="0"/>
              <a:t>(</a:t>
            </a:r>
            <a:r>
              <a:rPr lang="en-US" sz="1500" dirty="0" err="1"/>
              <a:t>Manthey</a:t>
            </a:r>
            <a:r>
              <a:rPr lang="en-US" sz="1500" dirty="0"/>
              <a:t> et al., 2019)</a:t>
            </a:r>
          </a:p>
          <a:p>
            <a:endParaRPr lang="en-US" sz="1500" dirty="0"/>
          </a:p>
          <a:p>
            <a:endParaRPr lang="en-US" sz="1500" dirty="0"/>
          </a:p>
        </p:txBody>
      </p:sp>
      <p:pic>
        <p:nvPicPr>
          <p:cNvPr id="1026" name="Picture 2" descr="Alcohol series - Alcohol and Your Health - PAHO/WHO | Pan American Health  Organiz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938" y="372013"/>
            <a:ext cx="3400425" cy="4643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547" y="1078664"/>
            <a:ext cx="4520058" cy="3628539"/>
          </a:xfrm>
          <a:prstGeom prst="rect">
            <a:avLst/>
          </a:prstGeom>
        </p:spPr>
      </p:pic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86575" y="-11875"/>
            <a:ext cx="557400" cy="547800"/>
          </a:xfrm>
        </p:spPr>
        <p:txBody>
          <a:bodyPr/>
          <a:lstStyle/>
          <a:p>
            <a:r>
              <a:rPr lang="en-US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93044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xit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75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" dur="7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7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 changes and alcohol-related harm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281937" cy="319199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Alcohol consumption and harm can be reduced through public policy </a:t>
            </a:r>
            <a:r>
              <a:rPr lang="en-US" sz="1500" dirty="0"/>
              <a:t>(</a:t>
            </a:r>
            <a:r>
              <a:rPr lang="en-US" sz="1500" dirty="0" err="1"/>
              <a:t>Babor</a:t>
            </a:r>
            <a:r>
              <a:rPr lang="en-US" sz="1500" dirty="0"/>
              <a:t> et al., 2010; </a:t>
            </a:r>
            <a:r>
              <a:rPr lang="en-US" sz="1500" dirty="0" err="1"/>
              <a:t>Stockwell</a:t>
            </a:r>
            <a:r>
              <a:rPr lang="en-US" sz="1500" dirty="0"/>
              <a:t> et al., 2020; Neufeld &amp; </a:t>
            </a:r>
            <a:r>
              <a:rPr lang="en-US" sz="1500" dirty="0" err="1"/>
              <a:t>Rehm</a:t>
            </a:r>
            <a:r>
              <a:rPr lang="en-US" sz="1500" dirty="0"/>
              <a:t>, 2018)</a:t>
            </a:r>
          </a:p>
          <a:p>
            <a:r>
              <a:rPr lang="en-US" dirty="0" smtClean="0"/>
              <a:t>E.g., alcohol control policies have been shown to reduce traffic-related injuries </a:t>
            </a:r>
            <a:r>
              <a:rPr lang="en-US" sz="1500" dirty="0"/>
              <a:t>(</a:t>
            </a:r>
            <a:r>
              <a:rPr lang="en-US" sz="1500" dirty="0" err="1"/>
              <a:t>Rehm</a:t>
            </a:r>
            <a:r>
              <a:rPr lang="en-US" sz="1500" dirty="0"/>
              <a:t> et al., 2020)</a:t>
            </a:r>
          </a:p>
          <a:p>
            <a:r>
              <a:rPr lang="en-US" dirty="0" smtClean="0"/>
              <a:t>Meanwhile repealing of alcohol control polices is associated with </a:t>
            </a:r>
            <a:r>
              <a:rPr lang="en-US" i="1" dirty="0" smtClean="0"/>
              <a:t>increased </a:t>
            </a:r>
            <a:r>
              <a:rPr lang="en-US" dirty="0" smtClean="0"/>
              <a:t>alcohol related harms </a:t>
            </a:r>
            <a:r>
              <a:rPr lang="en-US" sz="1500" dirty="0"/>
              <a:t>(</a:t>
            </a:r>
            <a:r>
              <a:rPr lang="en-US" sz="1500" dirty="0" err="1"/>
              <a:t>Andreasson</a:t>
            </a:r>
            <a:r>
              <a:rPr lang="en-US" sz="1500" dirty="0"/>
              <a:t> et al., 2006; Room et al., 2013)</a:t>
            </a:r>
          </a:p>
        </p:txBody>
      </p:sp>
      <p:pic>
        <p:nvPicPr>
          <p:cNvPr id="2050" name="Picture 2" descr="Public Policy: Meaning, Courses, Careers &amp; Salary 2021 - Leverage Edu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64" b="96727" l="10455" r="90000">
                        <a14:foregroundMark x1="52045" y1="40545" x2="52386" y2="38909"/>
                        <a14:foregroundMark x1="53068" y1="38727" x2="53523" y2="40000"/>
                        <a14:foregroundMark x1="38295" y1="87273" x2="38295" y2="90909"/>
                        <a14:foregroundMark x1="49886" y1="80364" x2="50000" y2="84364"/>
                        <a14:foregroundMark x1="48409" y1="86364" x2="48409" y2="88364"/>
                        <a14:foregroundMark x1="48409" y1="90545" x2="48523" y2="89273"/>
                        <a14:foregroundMark x1="62955" y1="91455" x2="62955" y2="88000"/>
                        <a14:foregroundMark x1="51705" y1="79091" x2="51818" y2="80545"/>
                        <a14:foregroundMark x1="47045" y1="31636" x2="47045" y2="31636"/>
                        <a14:foregroundMark x1="46818" y1="29818" x2="46818" y2="29818"/>
                        <a14:foregroundMark x1="47500" y1="28182" x2="47500" y2="28182"/>
                        <a14:backgroundMark x1="34886" y1="35818" x2="38750" y2="43455"/>
                        <a14:backgroundMark x1="46705" y1="22727" x2="52159" y2="21818"/>
                        <a14:backgroundMark x1="34432" y1="61091" x2="34432" y2="61636"/>
                        <a14:backgroundMark x1="27386" y1="58364" x2="27386" y2="59091"/>
                        <a14:backgroundMark x1="64205" y1="26182" x2="62841" y2="32545"/>
                        <a14:backgroundMark x1="52727" y1="39818" x2="52955" y2="40545"/>
                        <a14:backgroundMark x1="26136" y1="80727" x2="26250" y2="89091"/>
                        <a14:backgroundMark x1="28068" y1="87091" x2="28295" y2="89091"/>
                        <a14:backgroundMark x1="30227" y1="79273" x2="30114" y2="88182"/>
                        <a14:backgroundMark x1="33295" y1="80364" x2="33295" y2="93636"/>
                        <a14:backgroundMark x1="36136" y1="80727" x2="36136" y2="88909"/>
                        <a14:backgroundMark x1="37500" y1="87091" x2="37500" y2="88545"/>
                        <a14:backgroundMark x1="39659" y1="78909" x2="39545" y2="92909"/>
                        <a14:backgroundMark x1="42841" y1="81455" x2="42841" y2="88545"/>
                        <a14:backgroundMark x1="45909" y1="81636" x2="46136" y2="93636"/>
                        <a14:backgroundMark x1="47955" y1="87455" x2="47955" y2="90182"/>
                        <a14:backgroundMark x1="49318" y1="79818" x2="49318" y2="89636"/>
                        <a14:backgroundMark x1="50795" y1="79636" x2="50795" y2="89636"/>
                        <a14:backgroundMark x1="52955" y1="78545" x2="53068" y2="91091"/>
                        <a14:backgroundMark x1="56364" y1="76000" x2="56364" y2="90545"/>
                        <a14:backgroundMark x1="59091" y1="78000" x2="59205" y2="91636"/>
                        <a14:backgroundMark x1="62386" y1="79636" x2="62386" y2="90182"/>
                        <a14:backgroundMark x1="61136" y1="87091" x2="61136" y2="90000"/>
                        <a14:backgroundMark x1="63636" y1="87636" x2="63636" y2="89455"/>
                        <a14:backgroundMark x1="65682" y1="76909" x2="65568" y2="89636"/>
                        <a14:backgroundMark x1="72500" y1="78364" x2="72386" y2="86364"/>
                        <a14:backgroundMark x1="45000" y1="47818" x2="44659" y2="51273"/>
                        <a14:backgroundMark x1="42841" y1="80000" x2="42727" y2="78727"/>
                        <a14:backgroundMark x1="42727" y1="77091" x2="42727" y2="78182"/>
                        <a14:backgroundMark x1="47727" y1="86364" x2="47955" y2="86545"/>
                        <a14:backgroundMark x1="73636" y1="59273" x2="73523" y2="60000"/>
                        <a14:backgroundMark x1="74205" y1="88364" x2="74205" y2="89091"/>
                        <a14:backgroundMark x1="68977" y1="78909" x2="68750" y2="74909"/>
                        <a14:backgroundMark x1="42500" y1="75636" x2="42727" y2="77273"/>
                        <a14:backgroundMark x1="59091" y1="77273" x2="59091" y2="77818"/>
                        <a14:backgroundMark x1="53068" y1="77818" x2="52841" y2="78000"/>
                        <a14:backgroundMark x1="77045" y1="69455" x2="76818" y2="69091"/>
                        <a14:backgroundMark x1="47500" y1="29273" x2="47500" y2="29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761" y="1888924"/>
            <a:ext cx="4275670" cy="2672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5476037" y="1384414"/>
            <a:ext cx="1529243" cy="1291189"/>
            <a:chOff x="7404979" y="1294666"/>
            <a:chExt cx="2038990" cy="1721585"/>
          </a:xfrm>
        </p:grpSpPr>
        <p:pic>
          <p:nvPicPr>
            <p:cNvPr id="2052" name="Picture 4" descr="Alcohol Behaviors and Academic Grades"/>
            <p:cNvPicPr>
              <a:picLocks noChangeAspect="1" noChangeArrowheads="1"/>
            </p:cNvPicPr>
            <p:nvPr/>
          </p:nvPicPr>
          <p:blipFill>
            <a:blip r:embed="rId4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03" b="99395" l="0" r="98898">
                          <a14:foregroundMark x1="33386" y1="64750" x2="33386" y2="64750"/>
                          <a14:foregroundMark x1="20000" y1="72617" x2="20000" y2="72617"/>
                          <a14:foregroundMark x1="29291" y1="78366" x2="29291" y2="78366"/>
                          <a14:foregroundMark x1="37953" y1="78366" x2="37953" y2="78366"/>
                          <a14:foregroundMark x1="86614" y1="99546" x2="86614" y2="99546"/>
                          <a14:foregroundMark x1="98898" y1="57186" x2="98898" y2="57186"/>
                          <a14:foregroundMark x1="71969" y1="303" x2="71969" y2="303"/>
                          <a14:foregroundMark x1="68976" y1="40545" x2="70866" y2="24054"/>
                          <a14:foregroundMark x1="70866" y1="5749" x2="70866" y2="7867"/>
                          <a14:foregroundMark x1="70551" y1="55371" x2="68661" y2="62935"/>
                          <a14:foregroundMark x1="72283" y1="7110" x2="71181" y2="85477"/>
                          <a14:foregroundMark x1="61890" y1="42360" x2="62992" y2="82300"/>
                          <a14:foregroundMark x1="78740" y1="41301" x2="87717" y2="89561"/>
                          <a14:foregroundMark x1="60787" y1="86233" x2="91024" y2="57186"/>
                          <a14:foregroundMark x1="81732" y1="40545" x2="94016" y2="72920"/>
                          <a14:foregroundMark x1="93701" y1="52799" x2="93701" y2="56732"/>
                          <a14:foregroundMark x1="88504" y1="95310" x2="85512" y2="95310"/>
                          <a14:foregroundMark x1="73858" y1="77610" x2="74961" y2="83056"/>
                          <a14:foregroundMark x1="57323" y1="78064" x2="83150" y2="88805"/>
                          <a14:foregroundMark x1="25984" y1="53858" x2="34961" y2="88805"/>
                          <a14:foregroundMark x1="9134" y1="66868" x2="39370" y2="64297"/>
                          <a14:foregroundMark x1="10551" y1="88805" x2="37165" y2="90923"/>
                          <a14:foregroundMark x1="3780" y1="69440" x2="2677" y2="82300"/>
                          <a14:foregroundMark x1="17638" y1="76551" x2="33071" y2="95915"/>
                          <a14:foregroundMark x1="40157" y1="65809" x2="42047" y2="89107"/>
                          <a14:foregroundMark x1="21732" y1="54614" x2="35276" y2="53858"/>
                          <a14:foregroundMark x1="18425" y1="51740" x2="30079" y2="50983"/>
                          <a14:foregroundMark x1="39370" y1="53858" x2="34173" y2="59607"/>
                          <a14:foregroundMark x1="20000" y1="55673" x2="24724" y2="76853"/>
                          <a14:foregroundMark x1="42362" y1="56430" x2="43937" y2="5643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51001" y="1767136"/>
              <a:ext cx="848034" cy="8827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Oval Callout 3"/>
            <p:cNvSpPr/>
            <p:nvPr/>
          </p:nvSpPr>
          <p:spPr>
            <a:xfrm>
              <a:off x="7404979" y="1294666"/>
              <a:ext cx="2038990" cy="1721585"/>
            </a:xfrm>
            <a:prstGeom prst="wedgeEllipseCallout">
              <a:avLst>
                <a:gd name="adj1" fmla="val 57221"/>
                <a:gd name="adj2" fmla="val 4536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50"/>
            </a:p>
          </p:txBody>
        </p:sp>
        <p:pic>
          <p:nvPicPr>
            <p:cNvPr id="2054" name="Picture 6" descr="61,438 Taxes Illustrations &amp; Clip Art - iStock"/>
            <p:cNvPicPr>
              <a:picLocks noChangeAspect="1" noChangeArrowheads="1"/>
            </p:cNvPicPr>
            <p:nvPr/>
          </p:nvPicPr>
          <p:blipFill>
            <a:blip r:embed="rId6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4902" b="97386" l="2778" r="95098">
                          <a14:foregroundMark x1="20425" y1="16340" x2="20261" y2="80719"/>
                          <a14:foregroundMark x1="14379" y1="88072" x2="68954" y2="87745"/>
                          <a14:foregroundMark x1="70752" y1="85294" x2="71569" y2="25000"/>
                          <a14:foregroundMark x1="72549" y1="25000" x2="89542" y2="25000"/>
                          <a14:foregroundMark x1="89542" y1="25000" x2="88889" y2="12418"/>
                          <a14:foregroundMark x1="88889" y1="12418" x2="22222" y2="14869"/>
                          <a14:foregroundMark x1="20915" y1="15033" x2="23203" y2="71405"/>
                          <a14:foregroundMark x1="60621" y1="84477" x2="68627" y2="37582"/>
                          <a14:foregroundMark x1="38072" y1="21405" x2="45588" y2="68137"/>
                          <a14:foregroundMark x1="42157" y1="21078" x2="59804" y2="3382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1285" y="1469268"/>
              <a:ext cx="853189" cy="8531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86575" y="-11875"/>
            <a:ext cx="557400" cy="547800"/>
          </a:xfrm>
        </p:spPr>
        <p:txBody>
          <a:bodyPr/>
          <a:lstStyle/>
          <a:p>
            <a:r>
              <a:rPr lang="en-US" dirty="0" smtClean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80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best buy’s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1369218"/>
            <a:ext cx="4191359" cy="3405502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The World Health Organization (WHO) has identified 3 categories of public policy that are effective and cost-effective in reducing alcohol-attributable harm </a:t>
            </a:r>
            <a:r>
              <a:rPr lang="en-US" sz="1500" dirty="0"/>
              <a:t>(Chisholm et al., 2018)</a:t>
            </a:r>
            <a:r>
              <a:rPr lang="en-US" dirty="0" smtClean="0"/>
              <a:t>;</a:t>
            </a:r>
          </a:p>
          <a:p>
            <a:pPr lvl="1"/>
            <a:r>
              <a:rPr lang="en-US" dirty="0" smtClean="0"/>
              <a:t>Taxation</a:t>
            </a:r>
          </a:p>
          <a:p>
            <a:pPr lvl="1"/>
            <a:r>
              <a:rPr lang="en-US" dirty="0" smtClean="0"/>
              <a:t>Decreased availability</a:t>
            </a:r>
          </a:p>
          <a:p>
            <a:pPr lvl="1"/>
            <a:r>
              <a:rPr lang="en-US" dirty="0"/>
              <a:t>Bans on marketing and advertising</a:t>
            </a:r>
          </a:p>
          <a:p>
            <a:pPr marL="342900" lvl="1" indent="0">
              <a:buNone/>
            </a:pPr>
            <a:endParaRPr lang="en-US" dirty="0" smtClean="0"/>
          </a:p>
        </p:txBody>
      </p:sp>
      <p:pic>
        <p:nvPicPr>
          <p:cNvPr id="3074" name="Picture 2" descr="Price Tag Clip Art, PNG, 768x768px, Price Tag, Area, Black And White,  Brand, Jessie J Download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4922" l="5366" r="97927">
                        <a14:foregroundMark x1="47317" y1="42057" x2="53415" y2="50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933" y="436442"/>
            <a:ext cx="1873811" cy="175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491269" y="2140604"/>
            <a:ext cx="2682013" cy="998438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5451" b="97621" l="1249" r="99432">
                          <a14:foregroundMark x1="5789" y1="15758" x2="5978" y2="87215"/>
                          <a14:foregroundMark x1="22739" y1="19722" x2="22739" y2="82755"/>
                          <a14:foregroundMark x1="37571" y1="21705" x2="37003" y2="87711"/>
                          <a14:foregroundMark x1="50738" y1="27056" x2="51684" y2="91675"/>
                          <a14:foregroundMark x1="91525" y1="22696" x2="92092" y2="91179"/>
                          <a14:foregroundMark x1="71547" y1="76710" x2="70564" y2="582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0" name="fade"/>
          <p:cNvSpPr/>
          <p:nvPr/>
        </p:nvSpPr>
        <p:spPr>
          <a:xfrm>
            <a:off x="5491268" y="2140604"/>
            <a:ext cx="2682013" cy="1004483"/>
          </a:xfrm>
          <a:prstGeom prst="rect">
            <a:avLst/>
          </a:prstGeom>
          <a:blipFill dpi="0" rotWithShape="1">
            <a:blip r:embed="rId6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1" name="Rectangle2"/>
          <p:cNvSpPr/>
          <p:nvPr/>
        </p:nvSpPr>
        <p:spPr>
          <a:xfrm>
            <a:off x="5491269" y="2140604"/>
            <a:ext cx="1166981" cy="982158"/>
          </a:xfrm>
          <a:prstGeom prst="rect">
            <a:avLst/>
          </a:prstGeom>
          <a:blipFill dpi="0"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5451" b="97621" l="1249" r="99432">
                          <a14:foregroundMark x1="5789" y1="15758" x2="5978" y2="87215"/>
                          <a14:foregroundMark x1="22739" y1="19722" x2="22739" y2="82755"/>
                          <a14:foregroundMark x1="37571" y1="21705" x2="37003" y2="87711"/>
                          <a14:foregroundMark x1="50738" y1="27056" x2="51684" y2="91675"/>
                          <a14:foregroundMark x1="91525" y1="22696" x2="92092" y2="9117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" r="-129824" b="-11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483" b="98010" l="1859" r="97026">
                        <a14:foregroundMark x1="13383" y1="21393" x2="78439" y2="61692"/>
                        <a14:foregroundMark x1="74721" y1="8955" x2="85874" y2="24378"/>
                        <a14:foregroundMark x1="87732" y1="61692" x2="89963" y2="90547"/>
                        <a14:foregroundMark x1="90706" y1="58209" x2="90706" y2="72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13611" y="3228708"/>
            <a:ext cx="2562583" cy="1914792"/>
          </a:xfrm>
          <a:prstGeom prst="rect">
            <a:avLst/>
          </a:prstGeom>
        </p:spPr>
      </p:pic>
      <p:sp>
        <p:nvSpPr>
          <p:cNvPr id="1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86575" y="-11875"/>
            <a:ext cx="557400" cy="547800"/>
          </a:xfrm>
        </p:spPr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057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6" grpId="1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Taxation and alcohol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3673775" cy="3664295"/>
          </a:xfrm>
        </p:spPr>
        <p:txBody>
          <a:bodyPr/>
          <a:lstStyle/>
          <a:p>
            <a:r>
              <a:rPr lang="en-US" sz="1800" dirty="0" smtClean="0"/>
              <a:t>A review and meta-analysis of studies showed a medium effect size of taxation on alcohol-related disease, </a:t>
            </a:r>
            <a:r>
              <a:rPr lang="en-US" sz="1800" i="1" dirty="0" smtClean="0"/>
              <a:t>r </a:t>
            </a:r>
            <a:r>
              <a:rPr lang="en-US" sz="1800" dirty="0" smtClean="0"/>
              <a:t>= .347. </a:t>
            </a:r>
            <a:r>
              <a:rPr lang="en-US" sz="1200" dirty="0"/>
              <a:t>(</a:t>
            </a:r>
            <a:r>
              <a:rPr lang="en-US" sz="1200" dirty="0" err="1"/>
              <a:t>Wagenaar</a:t>
            </a:r>
            <a:r>
              <a:rPr lang="en-US" sz="1200" dirty="0"/>
              <a:t> et al., 2010)</a:t>
            </a:r>
          </a:p>
          <a:p>
            <a:r>
              <a:rPr lang="en-US" sz="1800" dirty="0" smtClean="0"/>
              <a:t>Price changes may not affect all beverages equally e.g., alcohol beverage types can be substituted or pass-through rates may differ </a:t>
            </a:r>
            <a:r>
              <a:rPr lang="en-US" sz="1200" dirty="0" smtClean="0"/>
              <a:t>(Elder </a:t>
            </a:r>
            <a:r>
              <a:rPr lang="en-US" sz="1200" dirty="0"/>
              <a:t>et al., 2010; </a:t>
            </a:r>
            <a:r>
              <a:rPr lang="en-US" sz="1200" dirty="0" smtClean="0"/>
              <a:t>Nelson &amp; Moran, 2019)</a:t>
            </a:r>
            <a:endParaRPr lang="en-US" sz="12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86575" y="-11875"/>
            <a:ext cx="557400" cy="547800"/>
          </a:xfrm>
        </p:spPr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4990662" y="-11875"/>
            <a:ext cx="3666956" cy="4433464"/>
            <a:chOff x="4990662" y="-11875"/>
            <a:chExt cx="3666956" cy="4433464"/>
          </a:xfrm>
        </p:grpSpPr>
        <p:grpSp>
          <p:nvGrpSpPr>
            <p:cNvPr id="9" name="Group 8"/>
            <p:cNvGrpSpPr/>
            <p:nvPr/>
          </p:nvGrpSpPr>
          <p:grpSpPr>
            <a:xfrm>
              <a:off x="4990662" y="-11875"/>
              <a:ext cx="3666956" cy="4433464"/>
              <a:chOff x="4990662" y="-231048"/>
              <a:chExt cx="3666956" cy="4433464"/>
            </a:xfrm>
          </p:grpSpPr>
          <p:graphicFrame>
            <p:nvGraphicFramePr>
              <p:cNvPr id="8" name="Chart 7"/>
              <p:cNvGraphicFramePr/>
              <p:nvPr>
                <p:extLst>
                  <p:ext uri="{D42A27DB-BD31-4B8C-83A1-F6EECF244321}">
                    <p14:modId xmlns:p14="http://schemas.microsoft.com/office/powerpoint/2010/main" val="3430205120"/>
                  </p:ext>
                </p:extLst>
              </p:nvPr>
            </p:nvGraphicFramePr>
            <p:xfrm>
              <a:off x="5218495" y="-231048"/>
              <a:ext cx="3069471" cy="4083201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pic>
            <p:nvPicPr>
              <p:cNvPr id="7170" name="Picture 2" descr="Alcohol Alcoholic Drink Drinking Non Beverage Liquid - Alcohol Clipart No  Background, HD Png Download - kindpng"/>
              <p:cNvPicPr>
                <a:picLocks noChangeAspect="1" noChangeArrowheads="1"/>
              </p:cNvPicPr>
              <p:nvPr/>
            </p:nvPicPr>
            <p:blipFill>
              <a:blip r:embed="rId3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5939" b="94061" l="8256" r="92093">
                            <a14:foregroundMark x1="25116" y1="40230" x2="26860" y2="84483"/>
                            <a14:foregroundMark x1="39651" y1="69732" x2="42558" y2="81992"/>
                            <a14:foregroundMark x1="53721" y1="35057" x2="56047" y2="83333"/>
                            <a14:foregroundMark x1="37907" y1="38314" x2="33837" y2="37931"/>
                            <a14:foregroundMark x1="79302" y1="9579" x2="76860" y2="9195"/>
                            <a14:foregroundMark x1="75233" y1="9195" x2="77558" y2="10345"/>
                            <a14:foregroundMark x1="79767" y1="9195" x2="79767" y2="9962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90662" y="1976659"/>
                <a:ext cx="3666956" cy="222575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xtBox 9"/>
            <p:cNvSpPr txBox="1"/>
            <p:nvPr/>
          </p:nvSpPr>
          <p:spPr>
            <a:xfrm>
              <a:off x="5486400" y="2029725"/>
              <a:ext cx="4085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$</a:t>
              </a:r>
              <a:endParaRPr lang="en-US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824140" y="1172172"/>
              <a:ext cx="5821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$$</a:t>
              </a:r>
              <a:endParaRPr lang="en-US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632971" y="1851169"/>
              <a:ext cx="4085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$</a:t>
              </a:r>
              <a:endParaRPr lang="en-US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024665" y="139640"/>
              <a:ext cx="8884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$$$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04149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Lithuania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3667305" cy="2887917"/>
          </a:xfrm>
        </p:spPr>
        <p:txBody>
          <a:bodyPr>
            <a:noAutofit/>
          </a:bodyPr>
          <a:lstStyle/>
          <a:p>
            <a:r>
              <a:rPr lang="en-US" sz="1600" dirty="0" smtClean="0"/>
              <a:t>Lithuania is among the highest globally for alcohol per capita consumption (APC) according to WHO (WHO, 2018)</a:t>
            </a:r>
          </a:p>
          <a:p>
            <a:r>
              <a:rPr lang="en-US" sz="1600" dirty="0" smtClean="0"/>
              <a:t>All 3 best buy policies have since implemented and the ‘Year of Sobriety’ was announced in 2008</a:t>
            </a:r>
          </a:p>
          <a:p>
            <a:pPr lvl="1"/>
            <a:r>
              <a:rPr lang="en-US" sz="1600" dirty="0" smtClean="0"/>
              <a:t>Taxes were increased multiple times between 2008 and 2019 </a:t>
            </a:r>
          </a:p>
          <a:p>
            <a:r>
              <a:rPr lang="en-US" sz="1600" dirty="0" smtClean="0"/>
              <a:t>Two periods of increased taxation (in 2008 and 2017) were expected to have marked reductions in affordability (</a:t>
            </a:r>
            <a:r>
              <a:rPr lang="en-US" sz="1600" dirty="0" err="1" smtClean="0"/>
              <a:t>Rehm</a:t>
            </a:r>
            <a:r>
              <a:rPr lang="en-US" sz="1600" dirty="0" smtClean="0"/>
              <a:t> et al., 2021)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86575" y="-11875"/>
            <a:ext cx="557400" cy="547800"/>
          </a:xfrm>
        </p:spPr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4835191" y="2207674"/>
            <a:ext cx="3810194" cy="552773"/>
            <a:chOff x="4704606" y="1888852"/>
            <a:chExt cx="3810194" cy="552773"/>
          </a:xfrm>
        </p:grpSpPr>
        <p:sp>
          <p:nvSpPr>
            <p:cNvPr id="16" name="Right Arrow 15"/>
            <p:cNvSpPr/>
            <p:nvPr/>
          </p:nvSpPr>
          <p:spPr>
            <a:xfrm>
              <a:off x="7959343" y="1888852"/>
              <a:ext cx="555457" cy="552773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704606" y="2011351"/>
              <a:ext cx="3254737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vert="vert270"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700" dirty="0" smtClean="0"/>
                <a:t>2000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2001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2002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2003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2004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2005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2006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2007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2008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2009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2010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2011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2012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2013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2014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2015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2016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2017</a:t>
              </a:r>
            </a:p>
            <a:p>
              <a:pPr>
                <a:lnSpc>
                  <a:spcPct val="150000"/>
                </a:lnSpc>
              </a:pPr>
              <a:r>
                <a:rPr lang="en-US" sz="700" dirty="0" smtClean="0"/>
                <a:t>2018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972052" y="2831944"/>
            <a:ext cx="951271" cy="877529"/>
            <a:chOff x="4972052" y="2831944"/>
            <a:chExt cx="951271" cy="877529"/>
          </a:xfrm>
        </p:grpSpPr>
        <p:sp>
          <p:nvSpPr>
            <p:cNvPr id="18" name="Rounded Rectangular Callout 17"/>
            <p:cNvSpPr/>
            <p:nvPr/>
          </p:nvSpPr>
          <p:spPr>
            <a:xfrm rot="10800000">
              <a:off x="4972052" y="2831944"/>
              <a:ext cx="951271" cy="877529"/>
            </a:xfrm>
            <a:prstGeom prst="wedgeRoundRectCallo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083114" y="2947543"/>
              <a:ext cx="778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chemeClr val="bg1"/>
                  </a:solidFill>
                </a:rPr>
                <a:t>Lithuania joins the European Union</a:t>
              </a:r>
              <a:endParaRPr 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861327" y="918011"/>
            <a:ext cx="1735818" cy="969679"/>
            <a:chOff x="5861327" y="918011"/>
            <a:chExt cx="1735818" cy="969679"/>
          </a:xfrm>
        </p:grpSpPr>
        <p:sp>
          <p:nvSpPr>
            <p:cNvPr id="20" name="Rounded Rectangular Callout 19"/>
            <p:cNvSpPr/>
            <p:nvPr/>
          </p:nvSpPr>
          <p:spPr>
            <a:xfrm>
              <a:off x="5861327" y="918011"/>
              <a:ext cx="1649289" cy="969679"/>
            </a:xfrm>
            <a:prstGeom prst="wedgeRoundRectCallout">
              <a:avLst>
                <a:gd name="adj1" fmla="val -23192"/>
                <a:gd name="adj2" fmla="val 85573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46835" y="1002990"/>
              <a:ext cx="1650310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solidFill>
                    <a:schemeClr val="bg1"/>
                  </a:solidFill>
                </a:rPr>
                <a:t>Year of Sobriety (several alcohol control policies introduced including heavy increase in taxation)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7034981" y="2813177"/>
            <a:ext cx="951271" cy="877529"/>
            <a:chOff x="7034981" y="2813177"/>
            <a:chExt cx="951271" cy="877529"/>
          </a:xfrm>
        </p:grpSpPr>
        <p:sp>
          <p:nvSpPr>
            <p:cNvPr id="19" name="Rounded Rectangular Callout 18"/>
            <p:cNvSpPr/>
            <p:nvPr/>
          </p:nvSpPr>
          <p:spPr>
            <a:xfrm rot="10800000">
              <a:off x="7034981" y="2813177"/>
              <a:ext cx="951271" cy="877529"/>
            </a:xfrm>
            <a:prstGeom prst="wedgeRoundRectCallo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198155" y="2936287"/>
              <a:ext cx="778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chemeClr val="bg1"/>
                  </a:solidFill>
                </a:rPr>
                <a:t>Dramatic increase in alcohol taxation</a:t>
              </a:r>
              <a:endParaRPr 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957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investigated the effect of two alcohol taxation policies on total recorded alcohol consumption in Lithuania</a:t>
            </a:r>
          </a:p>
          <a:p>
            <a:r>
              <a:rPr lang="en-US" dirty="0" smtClean="0"/>
              <a:t>We conducted a regression analysis on data between 2001 and 2019 for alcohol sales (all alcohol types; specific beverage types) for 15+ years of age</a:t>
            </a:r>
          </a:p>
          <a:p>
            <a:pPr lvl="1"/>
            <a:r>
              <a:rPr lang="en-US" dirty="0" smtClean="0"/>
              <a:t>Controlling for gross domestic product, consumer price index, time trends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86575" y="-11875"/>
            <a:ext cx="557400" cy="547800"/>
          </a:xfrm>
        </p:spPr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276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Dataset: Official yearly alcohol sales data from 2001 to 2019 (n = 18) obtained from Statistics Lithuania</a:t>
            </a:r>
          </a:p>
          <a:p>
            <a:r>
              <a:rPr lang="en-US" dirty="0" smtClean="0"/>
              <a:t>Predictor: Alcohol taxation (in 2008 and 2017) were dummy-coded</a:t>
            </a:r>
          </a:p>
          <a:p>
            <a:r>
              <a:rPr lang="en-US" dirty="0" smtClean="0"/>
              <a:t>Covariates: Yearly GDP, CPI, time trends</a:t>
            </a:r>
          </a:p>
          <a:p>
            <a:r>
              <a:rPr lang="en-US" dirty="0" smtClean="0"/>
              <a:t>Outcome variables: per capita sales of total alcohol, spirits, wine and fermented beverages, and beer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86575" y="-11875"/>
            <a:ext cx="557400" cy="547800"/>
          </a:xfrm>
        </p:spPr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652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Thaliard template">
  <a:themeElements>
    <a:clrScheme name="Custom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858585"/>
      </a:accent1>
      <a:accent2>
        <a:srgbClr val="2F2F2F"/>
      </a:accent2>
      <a:accent3>
        <a:srgbClr val="6C6C6C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4913</TotalTime>
  <Words>1178</Words>
  <Application>Microsoft Office PowerPoint</Application>
  <PresentationFormat>On-screen Show (16:9)</PresentationFormat>
  <Paragraphs>326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Titillium Web ExtraLight</vt:lpstr>
      <vt:lpstr>Calibri</vt:lpstr>
      <vt:lpstr>Titillium Web</vt:lpstr>
      <vt:lpstr>Times New Roman</vt:lpstr>
      <vt:lpstr>Thaliard template</vt:lpstr>
      <vt:lpstr>EVALUATION OF THE IMPACT OF ALCOHOL CONTROL POLICIES ON MORBIDITY AND MORTALITY IN LITHUANIA AND OTHER BALTIC STATES</vt:lpstr>
      <vt:lpstr>TAXATION AND ECONOMIC CHANGES PREDICT RECORDED ALCOHOL CONSUMPTION:  A CASE STUDY IN LITHUANIA</vt:lpstr>
      <vt:lpstr>Alcohol and public health</vt:lpstr>
      <vt:lpstr>Policy changes and alcohol-related harm</vt:lpstr>
      <vt:lpstr>WHO best buy’s</vt:lpstr>
      <vt:lpstr>Taxation and alcohol</vt:lpstr>
      <vt:lpstr>Lithuania</vt:lpstr>
      <vt:lpstr>Present study</vt:lpstr>
      <vt:lpstr>Methods</vt:lpstr>
      <vt:lpstr>Results</vt:lpstr>
      <vt:lpstr>Results: Total per capita consumption</vt:lpstr>
      <vt:lpstr>PowerPoint Presentation</vt:lpstr>
      <vt:lpstr>PowerPoint Presentation</vt:lpstr>
      <vt:lpstr>Results: Beverage specific consumption</vt:lpstr>
      <vt:lpstr>Spirit consumption</vt:lpstr>
      <vt:lpstr>Wine and fermented beverage consumption</vt:lpstr>
      <vt:lpstr>Beer consumption</vt:lpstr>
      <vt:lpstr>Conclusions</vt:lpstr>
      <vt:lpstr>Extra Slide: Effect of policies on residuals of Model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THE IMPACT OF ALCOHOL CONTROL POLICIES ON MORBIDITY AND MORTALITY IN LITHUANIA AND OTHER BALTIC STATES</dc:title>
  <dc:creator>Alexander Tran</dc:creator>
  <cp:lastModifiedBy>Alexander Tran</cp:lastModifiedBy>
  <cp:revision>30</cp:revision>
  <dcterms:modified xsi:type="dcterms:W3CDTF">2024-05-13T15:27:12Z</dcterms:modified>
</cp:coreProperties>
</file>